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E30A-52D8-4AED-9412-9BCF6B66A0A0}" type="datetimeFigureOut">
              <a:rPr lang="hu-HU" smtClean="0"/>
              <a:pPr/>
              <a:t>2016.04.18.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6830-1FDB-4CBD-82CC-23EC928C782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3267795"/>
          </a:xfrm>
        </p:spPr>
        <p:txBody>
          <a:bodyPr>
            <a:normAutofit/>
          </a:bodyPr>
          <a:lstStyle/>
          <a:p>
            <a:r>
              <a:rPr lang="hu-HU" b="1" dirty="0">
                <a:latin typeface="Forte" pitchFamily="66" charset="0"/>
                <a:cs typeface="Times New Roman" pitchFamily="18" charset="0"/>
              </a:rPr>
              <a:t>Mozart: Varázsfuvola és Vörösmarty: Csongor és Tünde </a:t>
            </a:r>
            <a:r>
              <a:rPr lang="hu-HU" b="1" dirty="0" smtClean="0">
                <a:latin typeface="Forte" pitchFamily="66" charset="0"/>
                <a:cs typeface="Times New Roman" pitchFamily="18" charset="0"/>
              </a:rPr>
              <a:t>összehasonlítás</a:t>
            </a:r>
            <a:r>
              <a:rPr lang="hu-HU" dirty="0">
                <a:latin typeface="Forte" pitchFamily="66" charset="0"/>
                <a:cs typeface="Times New Roman" pitchFamily="18" charset="0"/>
              </a:rPr>
              <a:t/>
            </a:r>
            <a:br>
              <a:rPr lang="hu-HU" dirty="0">
                <a:latin typeface="Forte" pitchFamily="66" charset="0"/>
                <a:cs typeface="Times New Roman" pitchFamily="18" charset="0"/>
              </a:rPr>
            </a:br>
            <a:endParaRPr lang="hu-HU" dirty="0">
              <a:latin typeface="Forte" pitchFamily="66" charset="0"/>
              <a:cs typeface="Times New Roman" pitchFamily="18" charset="0"/>
            </a:endParaRPr>
          </a:p>
        </p:txBody>
      </p:sp>
      <p:pic>
        <p:nvPicPr>
          <p:cNvPr id="12290" name="Picture 2" descr="http://www.koncert.hu/uploads/concerts/normal/koncert-20131006-4733-moz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20072" y="2492896"/>
            <a:ext cx="2757640" cy="399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www.vorosmarty-debr.extra.hu/kepek/vorosmar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2492896"/>
            <a:ext cx="2822247" cy="397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56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1520" y="260648"/>
            <a:ext cx="4283968" cy="59708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A Varázsfuvola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valamint a Csongor és Tünde története valóban egy mese, telis-tele varázslatos elemekkel, titokzatos vidékekkel, gonosz és jó erőkkel. Mindezek mellett  a Varázsfuvolának még a zenéje is csodálatosan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szép és kifejező. A cél a boldogság megtalálása, a szerelemben való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kiteljesedés.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9819">
            <a:off x="5004048" y="908720"/>
            <a:ext cx="3240360" cy="488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85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20688"/>
            <a:ext cx="3240360" cy="269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3332720" cy="237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528" y="476672"/>
            <a:ext cx="46085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két műben rengeteg hasonló motívum található. Ilyen motívum például az is, hogy egy-egy szerelmes pár történetét mutatják be. Mozart Varázsfuvola című operájának szerelmespárja </a:t>
            </a:r>
            <a:r>
              <a:rPr kumimoji="0" lang="hu-H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Tamino</a:t>
            </a: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és </a:t>
            </a:r>
            <a:r>
              <a:rPr kumimoji="0" lang="hu-H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Pamina</a:t>
            </a: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valamint a Csongor és Tünde című drámai költemény főszerepben álló szerelmespárja nem </a:t>
            </a: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más, </a:t>
            </a: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mint Csongor és Tünde.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436096" y="188640"/>
            <a:ext cx="3114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/>
              <a:t>Csongor és Tünde</a:t>
            </a:r>
            <a:endParaRPr lang="hu-HU" sz="2800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580112" y="3573016"/>
            <a:ext cx="2877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Tamino</a:t>
            </a: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és </a:t>
            </a:r>
            <a:r>
              <a:rPr kumimoji="0" lang="hu-H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Pamina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05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2627784" y="260648"/>
            <a:ext cx="3682752" cy="59759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Mint már említettük, mind a két  mese középpontjában a</a:t>
            </a:r>
          </a:p>
          <a:p>
            <a:pPr algn="ctr"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két szerelmes pár áll, melyek közül az egyik égi, míg a</a:t>
            </a:r>
          </a:p>
          <a:p>
            <a:pPr algn="ctr"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másik földi lény. </a:t>
            </a:r>
          </a:p>
          <a:p>
            <a:pPr algn="ctr">
              <a:buNone/>
            </a:pPr>
            <a:endParaRPr lang="hu-H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Rengeteg kaland, próbatétel, hűség és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kitartás után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két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mű hősszerelmes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párjaira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boldogság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vár.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Az alkotásokban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két ellentétes világ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találkozik.</a:t>
            </a:r>
            <a:endParaRPr lang="hu-H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Csongor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is és </a:t>
            </a:r>
            <a:r>
              <a:rPr lang="hu-HU" sz="2100" b="1" dirty="0" err="1" smtClean="0">
                <a:latin typeface="Times New Roman" pitchFamily="18" charset="0"/>
                <a:cs typeface="Times New Roman" pitchFamily="18" charset="0"/>
              </a:rPr>
              <a:t>Taminó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is megígéri, hogy útnak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indul a </a:t>
            </a: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boldogságért, </a:t>
            </a:r>
            <a:endParaRPr lang="hu-H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100" b="1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100" b="1" dirty="0">
                <a:latin typeface="Times New Roman" pitchFamily="18" charset="0"/>
                <a:cs typeface="Times New Roman" pitchFamily="18" charset="0"/>
              </a:rPr>
              <a:t>felkeresi szerelmét. </a:t>
            </a:r>
            <a:endParaRPr lang="hu-H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artalom helye 3" descr="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1997340" cy="5354829"/>
          </a:xfrm>
          <a:prstGeom prst="rect">
            <a:avLst/>
          </a:prstGeom>
        </p:spPr>
      </p:pic>
      <p:pic>
        <p:nvPicPr>
          <p:cNvPr id="6" name="Kép 5" descr="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9933" y="692696"/>
            <a:ext cx="1993127" cy="53435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5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"/>
            <a:ext cx="8229600" cy="4293096"/>
          </a:xfrm>
        </p:spPr>
        <p:txBody>
          <a:bodyPr/>
          <a:lstStyle/>
          <a:p>
            <a:pPr algn="ctr">
              <a:buNone/>
            </a:pPr>
            <a:r>
              <a:rPr lang="hu-HU" sz="2900" b="1" dirty="0" smtClean="0">
                <a:latin typeface="Times New Roman" pitchFamily="18" charset="0"/>
                <a:cs typeface="Times New Roman" pitchFamily="18" charset="0"/>
              </a:rPr>
              <a:t>A történetekben nem csak a </a:t>
            </a:r>
          </a:p>
          <a:p>
            <a:pPr algn="ctr">
              <a:buNone/>
            </a:pPr>
            <a:r>
              <a:rPr lang="hu-HU" sz="2900" b="1" dirty="0" smtClean="0">
                <a:latin typeface="Times New Roman" pitchFamily="18" charset="0"/>
                <a:cs typeface="Times New Roman" pitchFamily="18" charset="0"/>
              </a:rPr>
              <a:t>két fő szerelmespár található meg, hanem </a:t>
            </a:r>
            <a:r>
              <a:rPr lang="hu-HU" sz="2900" b="1" dirty="0" smtClean="0">
                <a:latin typeface="Times New Roman" pitchFamily="18" charset="0"/>
                <a:cs typeface="Times New Roman" pitchFamily="18" charset="0"/>
              </a:rPr>
              <a:t>több </a:t>
            </a:r>
            <a:r>
              <a:rPr lang="hu-HU" sz="2900" b="1" dirty="0" smtClean="0">
                <a:latin typeface="Times New Roman" pitchFamily="18" charset="0"/>
                <a:cs typeface="Times New Roman" pitchFamily="18" charset="0"/>
              </a:rPr>
              <a:t>pár is feltűnik. Ilyen például a </a:t>
            </a:r>
          </a:p>
          <a:p>
            <a:pPr algn="ctr">
              <a:buNone/>
            </a:pPr>
            <a:r>
              <a:rPr lang="hu-HU" sz="2900" b="1" dirty="0" smtClean="0">
                <a:latin typeface="Times New Roman" pitchFamily="18" charset="0"/>
                <a:cs typeface="Times New Roman" pitchFamily="18" charset="0"/>
              </a:rPr>
              <a:t>Csongor és Tündében Ilma és Balga szerelme,  a </a:t>
            </a:r>
          </a:p>
          <a:p>
            <a:pPr algn="ctr">
              <a:buNone/>
            </a:pPr>
            <a:r>
              <a:rPr lang="hu-HU" sz="2900" b="1" dirty="0" smtClean="0">
                <a:latin typeface="Times New Roman" pitchFamily="18" charset="0"/>
                <a:cs typeface="Times New Roman" pitchFamily="18" charset="0"/>
              </a:rPr>
              <a:t>Varázsfuvolában pedig Papageno és </a:t>
            </a:r>
            <a:r>
              <a:rPr lang="hu-HU" sz="2900" b="1" dirty="0" err="1" smtClean="0">
                <a:latin typeface="Times New Roman" pitchFamily="18" charset="0"/>
                <a:cs typeface="Times New Roman" pitchFamily="18" charset="0"/>
              </a:rPr>
              <a:t>Papagena</a:t>
            </a:r>
            <a:r>
              <a:rPr lang="hu-HU" sz="2900" b="1" dirty="0" smtClean="0">
                <a:latin typeface="Times New Roman" pitchFamily="18" charset="0"/>
                <a:cs typeface="Times New Roman" pitchFamily="18" charset="0"/>
              </a:rPr>
              <a:t> vonzalma</a:t>
            </a:r>
            <a:r>
              <a:rPr lang="hu-HU" sz="2900" b="1" dirty="0" smtClean="0"/>
              <a:t>.</a:t>
            </a:r>
            <a:endParaRPr lang="hu-HU" sz="2900" dirty="0" smtClean="0"/>
          </a:p>
          <a:p>
            <a:endParaRPr lang="hu-HU" dirty="0"/>
          </a:p>
        </p:txBody>
      </p:sp>
      <p:pic>
        <p:nvPicPr>
          <p:cNvPr id="4" name="Kép 3" descr="b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7440">
            <a:off x="464860" y="2855985"/>
            <a:ext cx="2372056" cy="3277058"/>
          </a:xfrm>
          <a:prstGeom prst="rect">
            <a:avLst/>
          </a:prstGeom>
        </p:spPr>
      </p:pic>
      <p:pic>
        <p:nvPicPr>
          <p:cNvPr id="5" name="Kép 4" descr="i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19113">
            <a:off x="2548957" y="3347305"/>
            <a:ext cx="2372056" cy="3277058"/>
          </a:xfrm>
          <a:prstGeom prst="rect">
            <a:avLst/>
          </a:prstGeom>
        </p:spPr>
      </p:pic>
      <p:pic>
        <p:nvPicPr>
          <p:cNvPr id="6" name="Kép 5" descr="p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36184">
            <a:off x="4899221" y="2990843"/>
            <a:ext cx="1784302" cy="3583165"/>
          </a:xfrm>
          <a:prstGeom prst="rect">
            <a:avLst/>
          </a:prstGeom>
        </p:spPr>
      </p:pic>
      <p:pic>
        <p:nvPicPr>
          <p:cNvPr id="7" name="Kép 6" descr="j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93872">
            <a:off x="6848425" y="2751462"/>
            <a:ext cx="1871456" cy="37695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A szerelmes párok mellett további egyező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motívumok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is vannak a két mese között. Ilyen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éj motívuma is.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Varázsfuvola című műben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éj az Éj királynőjeként jelenik meg, aki a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gonoszságot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képviseli, míg ezzel szemben a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Csongor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és Tündében az éj a mű univerzumában a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jóságos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és a gonosz felett áll. Egyedül ő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rendelkezik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korlátlan hatalommal, nem keletkezett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nem pusztul el, öröktől fogva és örök időkig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létezik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. Azonos a világ keletkezése előtti és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pusztulása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utáni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semmivel,végtelen. Sugallja az ember kiszolgáltatottságát a természeti erőknek, és tagadja a fejlődés elvét.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57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utolsó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motívum,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amit boncolgatunk, az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hármas számszimbólum.</a:t>
            </a:r>
          </a:p>
          <a:p>
            <a:pPr algn="ctr">
              <a:buNone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A két mesében egyaránt feltűnik </a:t>
            </a:r>
            <a:endParaRPr lang="hu-H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ez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a motívum, csak máshogyan. A Csongor és </a:t>
            </a:r>
            <a:endParaRPr lang="hu-H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Tündében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úgy jelenik 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meg,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hogy Csongor </a:t>
            </a:r>
            <a:endParaRPr lang="hu-H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egy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hármas út elé 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kerül, és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itt kell választania, hogy </a:t>
            </a:r>
            <a:endParaRPr lang="hu-H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melyiken induljon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tovább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A Varázsfuvolában viszont úgy </a:t>
            </a:r>
            <a:endParaRPr lang="hu-H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szerepel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ez a motívum, hogy </a:t>
            </a:r>
            <a:r>
              <a:rPr lang="hu-HU" sz="3400" b="1" dirty="0" err="1" smtClean="0">
                <a:latin typeface="Times New Roman" pitchFamily="18" charset="0"/>
                <a:cs typeface="Times New Roman" pitchFamily="18" charset="0"/>
              </a:rPr>
              <a:t>Taminónak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ahhoz, hogy </a:t>
            </a:r>
            <a:endParaRPr lang="hu-H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eljusson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szíve hölgyéhez, három próbát kell kiállnia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hu-H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Ez a 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motívum bővül a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Csongor és 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Tündében: Csongor </a:t>
            </a:r>
          </a:p>
          <a:p>
            <a:pPr algn="ctr">
              <a:buNone/>
            </a:pP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találkozik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a három 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vándorral,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akik 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allegorikus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alakok, a lét haszontalan életcéljairól 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tanúskodnak.</a:t>
            </a:r>
            <a:endParaRPr lang="hu-HU" sz="3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Varázsfuvolában pedig </a:t>
            </a:r>
            <a:endParaRPr lang="hu-H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úgy ismétlődik meg ez a 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számmotívum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, hogy az Éj királynőjének </a:t>
            </a:r>
            <a:endParaRPr lang="hu-H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három </a:t>
            </a:r>
            <a:r>
              <a:rPr lang="hu-HU" sz="3400" b="1" dirty="0">
                <a:latin typeface="Times New Roman" pitchFamily="18" charset="0"/>
                <a:cs typeface="Times New Roman" pitchFamily="18" charset="0"/>
              </a:rPr>
              <a:t>udvarhölgye van</a:t>
            </a:r>
            <a:r>
              <a:rPr lang="hu-HU" sz="3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u-H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64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620688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Az opera komplex, összetett alkotás: szöveg, ének, zene, színjátszás. Az irodalmi mű is verses, ritmusos alkotás, melyekben a filozofikus szövegen van a hangsúly, de nagy figyelmet szentel a hatásos látványelemeknek és fordulatos, izgalmas cselekménynek. 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27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ms.sulinet.hu/get/d/e1035702-6b00-1700-5004-61727661746f/1/9/b/Large/10_357_2_k_1_3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8"/>
            <a:ext cx="4104456" cy="637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upload.wikimedia.org/wikipedia/commons/thumb/6/63/Zauberfl%C3%B6te-Theaterzettel1791.jpg/800px-Zauberfl%C3%B6te-Theaterzettel1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396343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21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483</Words>
  <Application>Microsoft Office PowerPoint</Application>
  <PresentationFormat>Diavetítés a képernyőre (4:3 oldalarány)</PresentationFormat>
  <Paragraphs>47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Mozart: Varázsfuvola és Vörösmarty: Csongor és Tünde összehasonlítás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Mozart: Varázsfuvola és Vörösmarty: Csongor és Tünde összehasonlítása</dc:title>
  <dc:creator>user</dc:creator>
  <cp:lastModifiedBy>diak</cp:lastModifiedBy>
  <cp:revision>24</cp:revision>
  <dcterms:created xsi:type="dcterms:W3CDTF">2016-04-13T15:06:47Z</dcterms:created>
  <dcterms:modified xsi:type="dcterms:W3CDTF">2016-04-18T11:04:44Z</dcterms:modified>
</cp:coreProperties>
</file>